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0" d="100"/>
          <a:sy n="70" d="100"/>
        </p:scale>
        <p:origin x="600"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369332"/>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Rutwik Patel</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https://github.com/RutwikPatel13/IBM-Data-Science-Capstone-SpaceX/blob/master/Data%20Wrangling.ipynb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https://github.com/RutwikPatel13/IBM-Data-Science-Capstone-SpaceX/blob/master/EDA%20with%20Data%20Visualization.ipynb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https://github.com/RutwikPatel13/IBM-Data-Science-Capstone-SpaceX/blob/master/EDA%20with%20SQL.ipynb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https://github.com/RutwikPatel13/IBM-Data-Science-Capstone-SpaceX/blob/master/app.py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https://github.com/RutwikPatel13/IBM-Data-Science-Capstone-SpaceX/blob/master/Machine%20Learning%20Prediction.ipynb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Flight Number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000"/>
              <a:t>From the plot, we found that the larger the flight amount at a launch site, the greater the success rate at a launch site.</a:t>
            </a:r>
          </a:p>
          <a:p>
            <a:pPr>
              <a:spcBef>
                <a:spcPts val="1400"/>
              </a:spcBef>
            </a:pPr>
            <a:endParaRPr lang="en-US" sz="2000"/>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2"/>
          <a:stretch>
            <a:fillRect/>
          </a:stretch>
        </p:blipFill>
        <p:spPr>
          <a:xfrm>
            <a:off x="5295320" y="3346422"/>
            <a:ext cx="6253212" cy="1235009"/>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Outline</a:t>
            </a: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43467" y="1782981"/>
            <a:ext cx="10905066"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000">
                <a:solidFill>
                  <a:schemeClr val="tx1"/>
                </a:solidFill>
                <a:latin typeface="+mn-lt"/>
              </a:rPr>
              <a:t>Executive Summary</a:t>
            </a:r>
          </a:p>
          <a:p>
            <a:pPr>
              <a:spcBef>
                <a:spcPts val="1400"/>
              </a:spcBef>
              <a:buFont typeface="Arial" panose="020B0604020202020204" pitchFamily="34" charset="0"/>
              <a:buChar char="•"/>
            </a:pPr>
            <a:r>
              <a:rPr lang="en-US" sz="2000">
                <a:solidFill>
                  <a:schemeClr val="tx1"/>
                </a:solidFill>
                <a:latin typeface="+mn-lt"/>
              </a:rPr>
              <a:t>Introduction</a:t>
            </a:r>
          </a:p>
          <a:p>
            <a:pPr>
              <a:spcBef>
                <a:spcPts val="1400"/>
              </a:spcBef>
              <a:buFont typeface="Arial" panose="020B0604020202020204" pitchFamily="34" charset="0"/>
              <a:buChar char="•"/>
            </a:pPr>
            <a:r>
              <a:rPr lang="en-US" sz="2000">
                <a:solidFill>
                  <a:schemeClr val="tx1"/>
                </a:solidFill>
                <a:latin typeface="+mn-lt"/>
              </a:rPr>
              <a:t>Methodology</a:t>
            </a:r>
          </a:p>
          <a:p>
            <a:pPr>
              <a:spcBef>
                <a:spcPts val="1400"/>
              </a:spcBef>
              <a:buFont typeface="Arial" panose="020B0604020202020204" pitchFamily="34" charset="0"/>
              <a:buChar char="•"/>
            </a:pPr>
            <a:r>
              <a:rPr lang="en-US" sz="2000">
                <a:solidFill>
                  <a:schemeClr val="tx1"/>
                </a:solidFill>
                <a:latin typeface="+mn-lt"/>
              </a:rPr>
              <a:t>Results</a:t>
            </a:r>
          </a:p>
          <a:p>
            <a:pPr>
              <a:spcBef>
                <a:spcPts val="1400"/>
              </a:spcBef>
              <a:buFont typeface="Arial" panose="020B0604020202020204" pitchFamily="34" charset="0"/>
              <a:buChar char="•"/>
            </a:pPr>
            <a:r>
              <a:rPr lang="en-US" sz="2000">
                <a:solidFill>
                  <a:schemeClr val="tx1"/>
                </a:solidFill>
                <a:latin typeface="+mn-lt"/>
              </a:rPr>
              <a:t>Conclusion</a:t>
            </a:r>
          </a:p>
          <a:p>
            <a:pPr>
              <a:spcBef>
                <a:spcPts val="1400"/>
              </a:spcBef>
              <a:buFont typeface="Arial" panose="020B0604020202020204" pitchFamily="34" charset="0"/>
              <a:buChar char="•"/>
            </a:pPr>
            <a:r>
              <a:rPr lang="en-US" sz="2000">
                <a:solidFill>
                  <a:schemeClr val="tx1"/>
                </a:solidFill>
                <a:latin typeface="+mn-lt"/>
              </a:rPr>
              <a:t>Appendix</a:t>
            </a:r>
          </a:p>
        </p:txBody>
      </p:sp>
      <p:sp>
        <p:nvSpPr>
          <p:cNvPr id="26" name="Rectangle 2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Rectangle 31">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Flight Number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000"/>
              <a:t>The plot below shows the Flight Number vs. Orbit type. We observe that in the LEO orbit, success is related to the number of flights whereas in the GTO orbit, there is no relationship between flight number and the orbit. </a:t>
            </a:r>
          </a:p>
          <a:p>
            <a:pPr>
              <a:spcBef>
                <a:spcPts val="1400"/>
              </a:spcBef>
            </a:pPr>
            <a:endParaRPr lang="en-US" sz="2000"/>
          </a:p>
          <a:p>
            <a:pPr marL="0">
              <a:spcBef>
                <a:spcPts val="1400"/>
              </a:spcBef>
            </a:pPr>
            <a:endParaRPr lang="en-US" sz="2000"/>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2"/>
          <a:stretch>
            <a:fillRect/>
          </a:stretch>
        </p:blipFill>
        <p:spPr>
          <a:xfrm>
            <a:off x="5295320" y="3338606"/>
            <a:ext cx="6253212" cy="1250641"/>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000"/>
              <a:t>We can observe that with heavy payloads, the successful landing are more for PO, LEO and ISS orbits.</a:t>
            </a:r>
          </a:p>
          <a:p>
            <a:pPr>
              <a:spcBef>
                <a:spcPts val="1400"/>
              </a:spcBef>
            </a:pPr>
            <a:endParaRPr lang="en-US" sz="2000"/>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2"/>
          <a:stretch>
            <a:fillRect/>
          </a:stretch>
        </p:blipFill>
        <p:spPr>
          <a:xfrm>
            <a:off x="5295320" y="3338606"/>
            <a:ext cx="6253212" cy="1250641"/>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endParaRPr lang="en-US" sz="2000"/>
          </a:p>
          <a:p>
            <a:pPr>
              <a:spcBef>
                <a:spcPts val="1400"/>
              </a:spcBef>
            </a:pPr>
            <a:endParaRPr lang="en-US" sz="2000"/>
          </a:p>
          <a:p>
            <a:pPr>
              <a:spcBef>
                <a:spcPts val="1400"/>
              </a:spcBef>
            </a:pPr>
            <a:endParaRPr lang="en-US" sz="2000"/>
          </a:p>
          <a:p>
            <a:pPr>
              <a:spcBef>
                <a:spcPts val="1400"/>
              </a:spcBef>
            </a:pPr>
            <a:endParaRPr lang="en-US" sz="2000"/>
          </a:p>
          <a:p>
            <a:pPr>
              <a:spcBef>
                <a:spcPts val="1400"/>
              </a:spcBef>
            </a:pPr>
            <a:endParaRPr lang="en-US" sz="2000"/>
          </a:p>
          <a:p>
            <a:pPr>
              <a:spcBef>
                <a:spcPts val="1400"/>
              </a:spcBef>
            </a:pPr>
            <a:endParaRPr lang="en-US" sz="2000"/>
          </a:p>
          <a:p>
            <a:pPr>
              <a:spcBef>
                <a:spcPts val="1400"/>
              </a:spcBef>
            </a:pPr>
            <a:r>
              <a:rPr lang="en-US" sz="2000"/>
              <a:t>We used the query above to display 5 records where launch sites begin with `CCA`</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2"/>
          <a:stretch>
            <a:fillRect/>
          </a:stretch>
        </p:blipFill>
        <p:spPr>
          <a:xfrm>
            <a:off x="5295320" y="2807083"/>
            <a:ext cx="6253212" cy="2313688"/>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000"/>
              <a:t>We calculated the average payload mass carried by booster version F9 v1.1 as 2928.4</a:t>
            </a:r>
          </a:p>
          <a:p>
            <a:pPr>
              <a:spcBef>
                <a:spcPts val="1400"/>
              </a:spcBef>
            </a:pPr>
            <a:endParaRPr lang="en-US" sz="2000" dirty="0"/>
          </a:p>
        </p:txBody>
      </p:sp>
      <p:grpSp>
        <p:nvGrpSpPr>
          <p:cNvPr id="20" name="Group 19">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1" name="Isosceles Triangle 2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295320" y="2707495"/>
            <a:ext cx="6253212" cy="2512864"/>
          </a:xfrm>
          <a:prstGeom prst="rect">
            <a:avLst/>
          </a:prstGeom>
        </p:spPr>
      </p:pic>
      <p:grpSp>
        <p:nvGrpSpPr>
          <p:cNvPr id="24" name="Group 23">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5" name="Rectangle 24">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Executive Summary</a:t>
            </a: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43467" y="1782981"/>
            <a:ext cx="10905066"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1400">
                <a:solidFill>
                  <a:schemeClr val="tx1"/>
                </a:solidFill>
                <a:latin typeface="+mn-lt"/>
              </a:rPr>
              <a:t>Summary of methodologies</a:t>
            </a:r>
          </a:p>
          <a:p>
            <a:pPr lvl="1">
              <a:spcBef>
                <a:spcPts val="1400"/>
              </a:spcBef>
              <a:buFont typeface="Arial" panose="020B0604020202020204" pitchFamily="34" charset="0"/>
              <a:buChar char="•"/>
            </a:pPr>
            <a:r>
              <a:rPr lang="en-US" sz="1400">
                <a:solidFill>
                  <a:schemeClr val="tx1"/>
                </a:solidFill>
                <a:latin typeface="+mn-lt"/>
              </a:rPr>
              <a:t>Data Collection through API</a:t>
            </a:r>
          </a:p>
          <a:p>
            <a:pPr lvl="1">
              <a:spcBef>
                <a:spcPts val="1400"/>
              </a:spcBef>
              <a:buFont typeface="Arial" panose="020B0604020202020204" pitchFamily="34" charset="0"/>
              <a:buChar char="•"/>
            </a:pPr>
            <a:r>
              <a:rPr lang="en-US" sz="1400">
                <a:solidFill>
                  <a:schemeClr val="tx1"/>
                </a:solidFill>
                <a:latin typeface="+mn-lt"/>
              </a:rPr>
              <a:t>Data Collection with Web Scraping</a:t>
            </a:r>
          </a:p>
          <a:p>
            <a:pPr lvl="1">
              <a:spcBef>
                <a:spcPts val="1400"/>
              </a:spcBef>
              <a:buFont typeface="Arial" panose="020B0604020202020204" pitchFamily="34" charset="0"/>
              <a:buChar char="•"/>
            </a:pPr>
            <a:r>
              <a:rPr lang="en-US" sz="1400">
                <a:solidFill>
                  <a:schemeClr val="tx1"/>
                </a:solidFill>
                <a:latin typeface="+mn-lt"/>
              </a:rPr>
              <a:t>Data Wrangling</a:t>
            </a:r>
          </a:p>
          <a:p>
            <a:pPr lvl="1">
              <a:spcBef>
                <a:spcPts val="1400"/>
              </a:spcBef>
              <a:buFont typeface="Arial" panose="020B0604020202020204" pitchFamily="34" charset="0"/>
              <a:buChar char="•"/>
            </a:pPr>
            <a:r>
              <a:rPr lang="en-US" sz="1400">
                <a:solidFill>
                  <a:schemeClr val="tx1"/>
                </a:solidFill>
                <a:latin typeface="+mn-lt"/>
              </a:rPr>
              <a:t>Exploratory Data Analysis with SQL</a:t>
            </a:r>
          </a:p>
          <a:p>
            <a:pPr lvl="1">
              <a:spcBef>
                <a:spcPts val="1400"/>
              </a:spcBef>
              <a:buFont typeface="Arial" panose="020B0604020202020204" pitchFamily="34" charset="0"/>
              <a:buChar char="•"/>
            </a:pPr>
            <a:r>
              <a:rPr lang="en-US" sz="1400">
                <a:solidFill>
                  <a:schemeClr val="tx1"/>
                </a:solidFill>
                <a:latin typeface="+mn-lt"/>
              </a:rPr>
              <a:t>Exploratory Data Analysis with Data Visualization</a:t>
            </a:r>
          </a:p>
          <a:p>
            <a:pPr lvl="1">
              <a:spcBef>
                <a:spcPts val="1400"/>
              </a:spcBef>
              <a:buFont typeface="Arial" panose="020B0604020202020204" pitchFamily="34" charset="0"/>
              <a:buChar char="•"/>
            </a:pPr>
            <a:r>
              <a:rPr lang="en-US" sz="1400">
                <a:solidFill>
                  <a:schemeClr val="tx1"/>
                </a:solidFill>
                <a:latin typeface="+mn-lt"/>
              </a:rPr>
              <a:t>Interactive Visual Analytics with Folium</a:t>
            </a:r>
          </a:p>
          <a:p>
            <a:pPr lvl="1">
              <a:spcBef>
                <a:spcPts val="1400"/>
              </a:spcBef>
              <a:buFont typeface="Arial" panose="020B0604020202020204" pitchFamily="34" charset="0"/>
              <a:buChar char="•"/>
            </a:pPr>
            <a:r>
              <a:rPr lang="en-US" sz="1400">
                <a:solidFill>
                  <a:schemeClr val="tx1"/>
                </a:solidFill>
                <a:latin typeface="+mn-lt"/>
              </a:rPr>
              <a:t>Machine Learning Prediction</a:t>
            </a:r>
          </a:p>
          <a:p>
            <a:pPr>
              <a:spcBef>
                <a:spcPts val="1400"/>
              </a:spcBef>
              <a:buFont typeface="Arial" panose="020B0604020202020204" pitchFamily="34" charset="0"/>
              <a:buChar char="•"/>
            </a:pPr>
            <a:r>
              <a:rPr lang="en-US" sz="1400">
                <a:solidFill>
                  <a:schemeClr val="tx1"/>
                </a:solidFill>
                <a:latin typeface="+mn-lt"/>
              </a:rPr>
              <a:t>Summary of all results</a:t>
            </a:r>
          </a:p>
          <a:p>
            <a:pPr lvl="1">
              <a:spcBef>
                <a:spcPts val="1400"/>
              </a:spcBef>
              <a:buFont typeface="Arial" panose="020B0604020202020204" pitchFamily="34" charset="0"/>
              <a:buChar char="•"/>
            </a:pPr>
            <a:r>
              <a:rPr lang="en-US" sz="1400">
                <a:solidFill>
                  <a:schemeClr val="tx1"/>
                </a:solidFill>
                <a:latin typeface="+mn-lt"/>
              </a:rPr>
              <a:t>Exploratory Data Analysis result</a:t>
            </a:r>
          </a:p>
          <a:p>
            <a:pPr lvl="1">
              <a:spcBef>
                <a:spcPts val="1400"/>
              </a:spcBef>
              <a:buFont typeface="Arial" panose="020B0604020202020204" pitchFamily="34" charset="0"/>
              <a:buChar char="•"/>
            </a:pPr>
            <a:r>
              <a:rPr lang="en-US" sz="1400">
                <a:solidFill>
                  <a:schemeClr val="tx1"/>
                </a:solidFill>
                <a:latin typeface="+mn-lt"/>
              </a:rPr>
              <a:t>Interactive analytics in screenshots</a:t>
            </a:r>
          </a:p>
          <a:p>
            <a:pPr lvl="1">
              <a:spcBef>
                <a:spcPts val="1400"/>
              </a:spcBef>
              <a:buFont typeface="Arial" panose="020B0604020202020204" pitchFamily="34" charset="0"/>
              <a:buChar char="•"/>
            </a:pPr>
            <a:r>
              <a:rPr lang="en-US" sz="1400">
                <a:solidFill>
                  <a:schemeClr val="tx1"/>
                </a:solidFill>
                <a:latin typeface="+mn-lt"/>
              </a:rPr>
              <a:t>Predictive Analytics result</a:t>
            </a:r>
          </a:p>
          <a:p>
            <a:pPr>
              <a:spcBef>
                <a:spcPts val="1400"/>
              </a:spcBef>
              <a:buFont typeface="Arial" panose="020B0604020202020204" pitchFamily="34" charset="0"/>
              <a:buChar char="•"/>
            </a:pPr>
            <a:endParaRPr lang="en-US" sz="1400">
              <a:solidFill>
                <a:schemeClr val="tx1"/>
              </a:solidFill>
              <a:latin typeface="+mn-lt"/>
            </a:endParaRPr>
          </a:p>
        </p:txBody>
      </p:sp>
      <p:sp>
        <p:nvSpPr>
          <p:cNvPr id="26" name="Rectangle 2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Rectangle 31">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Introduction</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43467" y="1782981"/>
            <a:ext cx="10905066"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000">
                <a:solidFill>
                  <a:schemeClr val="tx1"/>
                </a:solidFill>
                <a:latin typeface="+mn-lt"/>
              </a:rPr>
              <a:t>Project background and context</a:t>
            </a:r>
          </a:p>
          <a:p>
            <a:pPr marL="457200" lvl="1">
              <a:spcBef>
                <a:spcPts val="1400"/>
              </a:spcBef>
              <a:buFont typeface="Arial" panose="020B0604020202020204" pitchFamily="34" charset="0"/>
              <a:buChar char="•"/>
            </a:pPr>
            <a:r>
              <a:rPr lang="en-US" sz="2000">
                <a:solidFill>
                  <a:schemeClr val="tx1"/>
                </a:solidFill>
                <a:latin typeface="+mn-lt"/>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buFont typeface="Arial" panose="020B0604020202020204" pitchFamily="34" charset="0"/>
              <a:buChar char="•"/>
            </a:pPr>
            <a:r>
              <a:rPr lang="en-US" sz="2000">
                <a:solidFill>
                  <a:schemeClr val="tx1"/>
                </a:solidFill>
                <a:latin typeface="+mn-lt"/>
              </a:rPr>
              <a:t>Problems you want to find answers</a:t>
            </a:r>
          </a:p>
          <a:p>
            <a:pPr lvl="1">
              <a:spcBef>
                <a:spcPts val="1400"/>
              </a:spcBef>
              <a:buFont typeface="Arial" panose="020B0604020202020204" pitchFamily="34" charset="0"/>
              <a:buChar char="•"/>
            </a:pPr>
            <a:r>
              <a:rPr lang="en-US" sz="2000">
                <a:solidFill>
                  <a:schemeClr val="tx1"/>
                </a:solidFill>
                <a:latin typeface="+mn-lt"/>
              </a:rPr>
              <a:t>What factors determine if the rocket will land successfully?</a:t>
            </a:r>
          </a:p>
          <a:p>
            <a:pPr lvl="1">
              <a:spcBef>
                <a:spcPts val="1400"/>
              </a:spcBef>
              <a:buFont typeface="Arial" panose="020B0604020202020204" pitchFamily="34" charset="0"/>
              <a:buChar char="•"/>
            </a:pPr>
            <a:r>
              <a:rPr lang="en-US" sz="2000">
                <a:solidFill>
                  <a:schemeClr val="tx1"/>
                </a:solidFill>
                <a:latin typeface="+mn-lt"/>
              </a:rPr>
              <a:t>The interaction amongst various features that determine the success rate of a successful landing.</a:t>
            </a:r>
          </a:p>
          <a:p>
            <a:pPr lvl="1">
              <a:spcBef>
                <a:spcPts val="1400"/>
              </a:spcBef>
              <a:buFont typeface="Arial" panose="020B0604020202020204" pitchFamily="34" charset="0"/>
              <a:buChar char="•"/>
            </a:pPr>
            <a:r>
              <a:rPr lang="en-US" sz="2000">
                <a:solidFill>
                  <a:schemeClr val="tx1"/>
                </a:solidFill>
                <a:latin typeface="+mn-lt"/>
              </a:rPr>
              <a:t>What operating conditions needs to be in place to ensure a successful landing program.</a:t>
            </a:r>
          </a:p>
        </p:txBody>
      </p:sp>
      <p:sp>
        <p:nvSpPr>
          <p:cNvPr id="26" name="Rectangle 2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Rectangle 31">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Methodology</a:t>
            </a: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43467" y="1782981"/>
            <a:ext cx="10905066"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a:spcBef>
                <a:spcPts val="1400"/>
              </a:spcBef>
              <a:buFont typeface="Arial" panose="020B0604020202020204" pitchFamily="34" charset="0"/>
              <a:buChar char="•"/>
            </a:pPr>
            <a:r>
              <a:rPr lang="en-US" sz="2000">
                <a:solidFill>
                  <a:schemeClr val="tx1"/>
                </a:solidFill>
                <a:latin typeface="+mn-lt"/>
              </a:rPr>
              <a:t>Executive Summary</a:t>
            </a:r>
          </a:p>
          <a:p>
            <a:pPr>
              <a:spcBef>
                <a:spcPts val="1400"/>
              </a:spcBef>
              <a:buFont typeface="Arial" panose="020B0604020202020204" pitchFamily="34" charset="0"/>
              <a:buChar char="•"/>
            </a:pPr>
            <a:r>
              <a:rPr lang="en-US" sz="2000">
                <a:solidFill>
                  <a:schemeClr val="tx1"/>
                </a:solidFill>
                <a:latin typeface="+mn-lt"/>
              </a:rPr>
              <a:t>Data collection methodology:</a:t>
            </a:r>
          </a:p>
          <a:p>
            <a:pPr lvl="1">
              <a:spcBef>
                <a:spcPts val="1400"/>
              </a:spcBef>
              <a:buFont typeface="Arial" panose="020B0604020202020204" pitchFamily="34" charset="0"/>
              <a:buChar char="•"/>
            </a:pPr>
            <a:r>
              <a:rPr lang="en-US" sz="2000">
                <a:solidFill>
                  <a:schemeClr val="tx1"/>
                </a:solidFill>
                <a:latin typeface="+mn-lt"/>
              </a:rPr>
              <a:t>Data was collected using SpaceX API and web scraping from Wikipedia. </a:t>
            </a:r>
          </a:p>
          <a:p>
            <a:pPr>
              <a:spcBef>
                <a:spcPts val="1400"/>
              </a:spcBef>
              <a:buFont typeface="Arial" panose="020B0604020202020204" pitchFamily="34" charset="0"/>
              <a:buChar char="•"/>
            </a:pPr>
            <a:r>
              <a:rPr lang="en-US" sz="2000">
                <a:solidFill>
                  <a:schemeClr val="tx1"/>
                </a:solidFill>
                <a:latin typeface="+mn-lt"/>
              </a:rPr>
              <a:t>Perform data wrangling</a:t>
            </a:r>
          </a:p>
          <a:p>
            <a:pPr lvl="1">
              <a:spcBef>
                <a:spcPts val="1400"/>
              </a:spcBef>
              <a:buFont typeface="Arial" panose="020B0604020202020204" pitchFamily="34" charset="0"/>
              <a:buChar char="•"/>
            </a:pPr>
            <a:r>
              <a:rPr lang="en-US" sz="2000">
                <a:solidFill>
                  <a:schemeClr val="tx1"/>
                </a:solidFill>
                <a:latin typeface="+mn-lt"/>
              </a:rPr>
              <a:t>One-hot encoding was applied to categorical features</a:t>
            </a:r>
          </a:p>
          <a:p>
            <a:pPr>
              <a:spcBef>
                <a:spcPts val="1400"/>
              </a:spcBef>
              <a:buFont typeface="Arial" panose="020B0604020202020204" pitchFamily="34" charset="0"/>
              <a:buChar char="•"/>
            </a:pPr>
            <a:r>
              <a:rPr lang="en-US" sz="2000">
                <a:solidFill>
                  <a:schemeClr val="tx1"/>
                </a:solidFill>
                <a:latin typeface="+mn-lt"/>
              </a:rPr>
              <a:t>Perform exploratory data analysis (EDA) using visualization and SQL</a:t>
            </a:r>
          </a:p>
          <a:p>
            <a:pPr>
              <a:spcBef>
                <a:spcPts val="1400"/>
              </a:spcBef>
              <a:buFont typeface="Arial" panose="020B0604020202020204" pitchFamily="34" charset="0"/>
              <a:buChar char="•"/>
            </a:pPr>
            <a:r>
              <a:rPr lang="en-US" sz="2000">
                <a:solidFill>
                  <a:schemeClr val="tx1"/>
                </a:solidFill>
                <a:latin typeface="+mn-lt"/>
              </a:rPr>
              <a:t>Perform interactive visual analytics using Folium and Plotly Dash</a:t>
            </a:r>
          </a:p>
          <a:p>
            <a:pPr>
              <a:spcBef>
                <a:spcPts val="1400"/>
              </a:spcBef>
              <a:buFont typeface="Arial" panose="020B0604020202020204" pitchFamily="34" charset="0"/>
              <a:buChar char="•"/>
            </a:pPr>
            <a:r>
              <a:rPr lang="en-US" sz="2000">
                <a:solidFill>
                  <a:schemeClr val="tx1"/>
                </a:solidFill>
                <a:latin typeface="+mn-lt"/>
              </a:rPr>
              <a:t>Perform predictive analysis using classification models</a:t>
            </a:r>
          </a:p>
          <a:p>
            <a:pPr lvl="1">
              <a:spcBef>
                <a:spcPts val="1400"/>
              </a:spcBef>
              <a:buFont typeface="Arial" panose="020B0604020202020204" pitchFamily="34" charset="0"/>
              <a:buChar char="•"/>
            </a:pPr>
            <a:r>
              <a:rPr lang="en-US" sz="2000">
                <a:solidFill>
                  <a:schemeClr val="tx1"/>
                </a:solidFill>
                <a:latin typeface="+mn-lt"/>
              </a:rPr>
              <a:t>How to build, tune, evaluate classification models</a:t>
            </a:r>
          </a:p>
          <a:p>
            <a:pPr>
              <a:spcBef>
                <a:spcPts val="1400"/>
              </a:spcBef>
              <a:buFont typeface="Arial" panose="020B0604020202020204" pitchFamily="34" charset="0"/>
              <a:buChar char="•"/>
            </a:pPr>
            <a:endParaRPr lang="en-US" sz="2000">
              <a:solidFill>
                <a:schemeClr val="tx1"/>
              </a:solidFill>
              <a:latin typeface="+mn-lt"/>
            </a:endParaRPr>
          </a:p>
          <a:p>
            <a:pPr>
              <a:spcBef>
                <a:spcPts val="1400"/>
              </a:spcBef>
              <a:buFont typeface="Arial" panose="020B0604020202020204" pitchFamily="34" charset="0"/>
              <a:buChar char="•"/>
            </a:pPr>
            <a:endParaRPr lang="en-US" sz="2000">
              <a:solidFill>
                <a:schemeClr val="tx1"/>
              </a:solidFill>
              <a:latin typeface="+mn-lt"/>
            </a:endParaRPr>
          </a:p>
          <a:p>
            <a:pPr>
              <a:spcBef>
                <a:spcPts val="1400"/>
              </a:spcBef>
              <a:buFont typeface="Arial" panose="020B0604020202020204" pitchFamily="34" charset="0"/>
              <a:buChar char="•"/>
            </a:pPr>
            <a:endParaRPr lang="en-US" sz="2000">
              <a:solidFill>
                <a:schemeClr val="tx1"/>
              </a:solidFill>
              <a:latin typeface="+mn-lt"/>
            </a:endParaRPr>
          </a:p>
          <a:p>
            <a:pPr>
              <a:spcBef>
                <a:spcPts val="1400"/>
              </a:spcBef>
              <a:buFont typeface="Arial" panose="020B0604020202020204" pitchFamily="34" charset="0"/>
              <a:buChar char="•"/>
            </a:pPr>
            <a:endParaRPr lang="en-US" sz="2000">
              <a:solidFill>
                <a:schemeClr val="tx1"/>
              </a:solidFill>
              <a:latin typeface="+mn-lt"/>
            </a:endParaRPr>
          </a:p>
          <a:p>
            <a:pPr>
              <a:spcBef>
                <a:spcPts val="1400"/>
              </a:spcBef>
              <a:buFont typeface="Arial" panose="020B0604020202020204" pitchFamily="34" charset="0"/>
              <a:buChar char="•"/>
            </a:pPr>
            <a:endParaRPr lang="en-US" sz="2000">
              <a:solidFill>
                <a:schemeClr val="tx1"/>
              </a:solidFill>
              <a:latin typeface="+mn-lt"/>
            </a:endParaRPr>
          </a:p>
        </p:txBody>
      </p:sp>
      <p:sp>
        <p:nvSpPr>
          <p:cNvPr id="20" name="Rectangle 1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Rectangle 2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a:solidFill>
                  <a:schemeClr val="tx1"/>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7" y="1782981"/>
            <a:ext cx="10905066" cy="4393982"/>
          </a:xfrm>
          <a:prstGeom prst="rect">
            <a:avLst/>
          </a:prstGeom>
        </p:spPr>
        <p:txBody>
          <a:bodyPr vert="horz" lIns="91440" tIns="45720" rIns="91440" bIns="45720" rtlCol="0">
            <a:normAutofit/>
          </a:bodyPr>
          <a:lstStyle/>
          <a:p>
            <a:pPr>
              <a:spcBef>
                <a:spcPts val="1400"/>
              </a:spcBef>
            </a:pPr>
            <a:r>
              <a:rPr lang="en-US" sz="2000" dirty="0"/>
              <a:t>The data was collected using various methods</a:t>
            </a:r>
          </a:p>
          <a:p>
            <a:pPr lvl="1">
              <a:spcBef>
                <a:spcPts val="1400"/>
              </a:spcBef>
            </a:pPr>
            <a:r>
              <a:rPr lang="en-US" sz="2000" dirty="0"/>
              <a:t>Data collection was done using get request to the SpaceX API.</a:t>
            </a:r>
          </a:p>
          <a:p>
            <a:pPr lvl="1">
              <a:spcBef>
                <a:spcPts val="1400"/>
              </a:spcBef>
            </a:pPr>
            <a:r>
              <a:rPr lang="en-US" sz="2000" dirty="0"/>
              <a:t>Next, we decoded the response content as a Json using .json() function call and turn it into a pandas </a:t>
            </a:r>
            <a:r>
              <a:rPr lang="en-US" sz="2000" dirty="0" err="1"/>
              <a:t>dataframe</a:t>
            </a:r>
            <a:r>
              <a:rPr lang="en-US" sz="2000" dirty="0"/>
              <a:t> using .</a:t>
            </a:r>
            <a:r>
              <a:rPr lang="en-US" sz="2000" dirty="0" err="1"/>
              <a:t>json_normalize</a:t>
            </a:r>
            <a:r>
              <a:rPr lang="en-US" sz="2000" dirty="0"/>
              <a:t>().</a:t>
            </a:r>
          </a:p>
          <a:p>
            <a:pPr lvl="1">
              <a:spcBef>
                <a:spcPts val="1400"/>
              </a:spcBef>
            </a:pPr>
            <a:r>
              <a:rPr lang="en-US" sz="2000" dirty="0"/>
              <a:t>We then cleaned the data, checked for missing values and fill in missing values where necessary.</a:t>
            </a:r>
          </a:p>
          <a:p>
            <a:pPr lvl="1">
              <a:spcBef>
                <a:spcPts val="1400"/>
              </a:spcBef>
            </a:pPr>
            <a:r>
              <a:rPr lang="en-US" sz="2000" dirty="0"/>
              <a:t>In addition, we performed web scraping from Wikipedia for Falcon 9 launch records with </a:t>
            </a:r>
            <a:r>
              <a:rPr lang="en-US" sz="2000" dirty="0" err="1"/>
              <a:t>BeautifulSoup</a:t>
            </a:r>
            <a:r>
              <a:rPr lang="en-US" sz="2000" dirty="0"/>
              <a:t>. </a:t>
            </a:r>
          </a:p>
          <a:p>
            <a:pPr lvl="1">
              <a:spcBef>
                <a:spcPts val="1400"/>
              </a:spcBef>
            </a:pPr>
            <a:r>
              <a:rPr lang="en-US" sz="2000" dirty="0"/>
              <a:t>The objective was to extract the launch records as HTML table, parse the table and convert it to a pandas </a:t>
            </a:r>
            <a:r>
              <a:rPr lang="en-US" sz="2000" dirty="0" err="1"/>
              <a:t>dataframe</a:t>
            </a:r>
            <a:r>
              <a:rPr lang="en-US" sz="2000" dirty="0"/>
              <a:t> for future analysis.</a:t>
            </a:r>
          </a:p>
          <a:p>
            <a:pPr lvl="1">
              <a:spcBef>
                <a:spcPts val="1400"/>
              </a:spcBef>
            </a:pPr>
            <a:endParaRPr lang="en-US" sz="2000" dirty="0"/>
          </a:p>
          <a:p>
            <a:pPr marL="0"/>
            <a:endParaRPr lang="en-US" sz="2000" dirty="0"/>
          </a:p>
        </p:txBody>
      </p:sp>
      <p:sp>
        <p:nvSpPr>
          <p:cNvPr id="19" name="Rectangle 18">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Rectangle 2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The link to the notebook is </a:t>
            </a:r>
            <a:r>
              <a:rPr lang="en-US" sz="2200">
                <a:solidFill>
                  <a:srgbClr val="1C7DDB"/>
                </a:solidFill>
                <a:latin typeface="Abadi" panose="020B0604020104020204" pitchFamily="34" charset="0"/>
              </a:rPr>
              <a:t>https://github.com/RutwikPatel13/IBM-Data-Science-Capstone-SpaceX/blob/master/Data%20Collection%20API.ipynb</a:t>
            </a:r>
            <a:endParaRPr lang="en-US"/>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endParaRPr lang="en-US" dirty="0">
              <a:solidFill>
                <a:srgbClr val="0B49CB"/>
              </a:solidFill>
              <a:latin typeface="Abadi"/>
            </a:endParaRP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https://github.com/RutwikPatel13/IBM-Data-Science-Capstone-SpaceX/blob/master/Data%20Collection%20with%20Web%20Scraping.ipynb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1324</TotalTime>
  <Words>1788</Words>
  <Application>Microsoft Office PowerPoint</Application>
  <PresentationFormat>Widescreen</PresentationFormat>
  <Paragraphs>204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RUTWIK PATEL - 60003190043</cp:lastModifiedBy>
  <cp:revision>201</cp:revision>
  <dcterms:created xsi:type="dcterms:W3CDTF">2021-04-29T18:58:34Z</dcterms:created>
  <dcterms:modified xsi:type="dcterms:W3CDTF">2022-06-19T04:40:45Z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